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- Visuals boost audience retention (35%).
- Use high-quality, unique images; use animation carefully.
- Infographics simplify complex data.
- Keep slide text minimal to support speech.
- Ensure brand consistency with colors and fonts.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878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9F20-7FE0-9464-CC8C-AAB74EE17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appeal</a:t>
            </a:r>
            <a:endParaRPr lang="en-US" dirty="0"/>
          </a:p>
        </p:txBody>
      </p:sp>
      <p:pic>
        <p:nvPicPr>
          <p:cNvPr id="5" name="Picture Placeholder 4" descr="A road winding through a forest">
            <a:extLst>
              <a:ext uri="{FF2B5EF4-FFF2-40B4-BE49-F238E27FC236}">
                <a16:creationId xmlns:a16="http://schemas.microsoft.com/office/drawing/2014/main" id="{164FB9BE-89B8-A73D-CB0C-5BF6EAC06D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72345-EDED-4266-CFF8-650FF0BB1E4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>
                <a:solidFill>
                  <a:srgbClr val="C07000"/>
                </a:solidFill>
                <a:latin typeface="Neue Haas Grotesk Text Pro" panose="020B0504020202020204" pitchFamily="34" charset="0"/>
              </a:rPr>
              <a:t>Studies show that 35% of an audience’s retention rate is attributed to visuals, so use these best practices.</a:t>
            </a:r>
          </a:p>
          <a:p>
            <a:pPr marL="0" indent="0">
              <a:buNone/>
            </a:pPr>
            <a:r>
              <a:rPr lang="en-US" sz="1800" b="1">
                <a:solidFill>
                  <a:srgbClr val="C07000"/>
                </a:solidFill>
                <a:latin typeface="Neue Haas Grotesk Text Pro" panose="020B0504020202020204" pitchFamily="34" charset="0"/>
              </a:rPr>
              <a:t>Use high-quality images</a:t>
            </a:r>
            <a:endParaRPr lang="en-US" sz="1800">
              <a:solidFill>
                <a:srgbClr val="C07000"/>
              </a:solidFill>
              <a:latin typeface="Neue Haas Grotesk Text Pro" panose="020B0504020202020204" pitchFamily="34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C07000"/>
                </a:solidFill>
                <a:latin typeface="Neue Haas Grotesk Text Pro" panose="020B0504020202020204" pitchFamily="34" charset="0"/>
              </a:rPr>
              <a:t>Avoid stock photos that feel overused. Use animated images sparingly. Motion should enhance, not distract.</a:t>
            </a:r>
          </a:p>
          <a:p>
            <a:pPr marL="0" indent="0">
              <a:buNone/>
            </a:pPr>
            <a:r>
              <a:rPr lang="en-US" sz="1800" b="1">
                <a:solidFill>
                  <a:srgbClr val="C07000"/>
                </a:solidFill>
                <a:latin typeface="Neue Haas Grotesk Text Pro" panose="020B0504020202020204" pitchFamily="34" charset="0"/>
              </a:rPr>
              <a:t>Leverage infographics</a:t>
            </a:r>
            <a:endParaRPr lang="en-US" sz="1800">
              <a:solidFill>
                <a:srgbClr val="C07000"/>
              </a:solidFill>
              <a:latin typeface="Neue Haas Grotesk Text Pro" panose="020B0504020202020204" pitchFamily="34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C07000"/>
                </a:solidFill>
                <a:latin typeface="Neue Haas Grotesk Text Pro" panose="020B0504020202020204" pitchFamily="34" charset="0"/>
              </a:rPr>
              <a:t>Present complex data in an easy-to-digest format.</a:t>
            </a:r>
          </a:p>
          <a:p>
            <a:pPr marL="0" indent="0">
              <a:buNone/>
            </a:pPr>
            <a:r>
              <a:rPr lang="en-US" sz="1800" b="1">
                <a:solidFill>
                  <a:srgbClr val="C07000"/>
                </a:solidFill>
                <a:latin typeface="Neue Haas Grotesk Text Pro" panose="020B0504020202020204" pitchFamily="34" charset="0"/>
              </a:rPr>
              <a:t>Keep text minimal</a:t>
            </a:r>
            <a:endParaRPr lang="en-US" sz="1800">
              <a:solidFill>
                <a:srgbClr val="C07000"/>
              </a:solidFill>
              <a:latin typeface="Neue Haas Grotesk Text Pro" panose="020B0504020202020204" pitchFamily="34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C07000"/>
                </a:solidFill>
                <a:latin typeface="Neue Haas Grotesk Text Pro" panose="020B0504020202020204" pitchFamily="34" charset="0"/>
              </a:rPr>
              <a:t>Slides should support your speech, not replace it.</a:t>
            </a:r>
          </a:p>
          <a:p>
            <a:pPr marL="0" indent="0">
              <a:buNone/>
            </a:pPr>
            <a:r>
              <a:rPr lang="en-US" sz="1800" b="1">
                <a:solidFill>
                  <a:srgbClr val="C07000"/>
                </a:solidFill>
                <a:latin typeface="Neue Haas Grotesk Text Pro" panose="020B0504020202020204" pitchFamily="34" charset="0"/>
              </a:rPr>
              <a:t>Use brand colors</a:t>
            </a:r>
            <a:endParaRPr lang="en-US" sz="1800">
              <a:solidFill>
                <a:srgbClr val="C07000"/>
              </a:solidFill>
              <a:latin typeface="Neue Haas Grotesk Text Pro" panose="020B0504020202020204" pitchFamily="34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C07000"/>
                </a:solidFill>
                <a:latin typeface="Neue Haas Grotesk Text Pro" panose="020B0504020202020204" pitchFamily="34" charset="0"/>
              </a:rPr>
              <a:t>Maintain consistency in fonts and color palettes for professionalism.</a:t>
            </a:r>
            <a:endParaRPr lang="en-US" sz="1800" dirty="0">
              <a:solidFill>
                <a:srgbClr val="C07000"/>
              </a:solidFill>
              <a:latin typeface="Neue Haas Grotesk Tex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379388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353</TotalTime>
  <Words>129</Words>
  <Application>Microsoft Office PowerPoint</Application>
  <PresentationFormat>와이드스크린</PresentationFormat>
  <Paragraphs>12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Visual appeal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2025-05-10T10:28:39Z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